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95" r:id="rId14"/>
    <p:sldId id="301" r:id="rId15"/>
    <p:sldId id="271" r:id="rId16"/>
    <p:sldId id="263" r:id="rId17"/>
    <p:sldId id="266" r:id="rId18"/>
    <p:sldId id="279" r:id="rId19"/>
    <p:sldId id="281" r:id="rId20"/>
    <p:sldId id="265" r:id="rId21"/>
    <p:sldId id="273" r:id="rId22"/>
    <p:sldId id="280" r:id="rId23"/>
    <p:sldId id="282" r:id="rId24"/>
    <p:sldId id="277" r:id="rId25"/>
    <p:sldId id="276" r:id="rId26"/>
    <p:sldId id="275" r:id="rId27"/>
    <p:sldId id="292" r:id="rId28"/>
    <p:sldId id="283" r:id="rId29"/>
    <p:sldId id="286" r:id="rId30"/>
    <p:sldId id="278" r:id="rId31"/>
    <p:sldId id="287" r:id="rId32"/>
    <p:sldId id="299" r:id="rId33"/>
    <p:sldId id="300" r:id="rId34"/>
    <p:sldId id="288" r:id="rId35"/>
    <p:sldId id="289" r:id="rId36"/>
    <p:sldId id="290" r:id="rId37"/>
    <p:sldId id="294" r:id="rId38"/>
    <p:sldId id="296" r:id="rId39"/>
    <p:sldId id="297" r:id="rId40"/>
    <p:sldId id="298" r:id="rId41"/>
    <p:sldId id="274" r:id="rId42"/>
    <p:sldId id="267" r:id="rId43"/>
    <p:sldId id="284" r:id="rId4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0"/>
    <p:restoredTop sz="96574"/>
  </p:normalViewPr>
  <p:slideViewPr>
    <p:cSldViewPr snapToGrid="0" snapToObjects="1">
      <p:cViewPr varScale="1">
        <p:scale>
          <a:sx n="89" d="100"/>
          <a:sy n="8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0ABB7-82C1-4DDE-B573-E685C724C29A}" type="datetimeFigureOut">
              <a:rPr lang="en-AU" smtClean="0"/>
              <a:t>18/01/2019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9340A-5E23-43B5-92B3-1C82966FD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451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1/18/2019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ideas/5-reasons-you-need-to-learn-to-write-python-decorator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Jana Sperschneider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Pietro </a:t>
            </a:r>
            <a:r>
              <a:rPr lang="en-US" dirty="0">
                <a:solidFill>
                  <a:schemeClr val="bg1"/>
                </a:solidFill>
              </a:rPr>
              <a:t>Berkes, </a:t>
            </a:r>
            <a:r>
              <a:rPr lang="en-US" dirty="0" err="1">
                <a:solidFill>
                  <a:schemeClr val="bg1"/>
                </a:solidFill>
              </a:rPr>
              <a:t>Nagra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630620" y="118024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069AAF-A890-874A-B170-313CCD484C4B}"/>
              </a:ext>
            </a:extLst>
          </p:cNvPr>
          <p:cNvSpPr txBox="1"/>
          <p:nvPr/>
        </p:nvSpPr>
        <p:spPr>
          <a:xfrm>
            <a:off x="9275383" y="118024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167000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180271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4550979" y="2612067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6E1479C-4DCF-A244-BA57-1F3A6F33C4CF}"/>
              </a:ext>
            </a:extLst>
          </p:cNvPr>
          <p:cNvSpPr txBox="1"/>
          <p:nvPr/>
        </p:nvSpPr>
        <p:spPr>
          <a:xfrm>
            <a:off x="4106919" y="123591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D7DF82-7A7D-A54E-89F1-B8A1AA66EE4B}"/>
              </a:ext>
            </a:extLst>
          </p:cNvPr>
          <p:cNvSpPr/>
          <p:nvPr/>
        </p:nvSpPr>
        <p:spPr>
          <a:xfrm>
            <a:off x="4453761" y="152602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E76FCFE-1D48-A840-BC98-9B5849C02DD3}"/>
              </a:ext>
            </a:extLst>
          </p:cNvPr>
          <p:cNvSpPr/>
          <p:nvPr/>
        </p:nvSpPr>
        <p:spPr>
          <a:xfrm>
            <a:off x="4453761" y="207362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52F3353-8814-6745-80B5-20E5302C7868}"/>
              </a:ext>
            </a:extLst>
          </p:cNvPr>
          <p:cNvSpPr txBox="1"/>
          <p:nvPr/>
        </p:nvSpPr>
        <p:spPr>
          <a:xfrm>
            <a:off x="4311873" y="3405780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3F1BD5-7A84-034B-8CB0-FCAB17D40253}"/>
              </a:ext>
            </a:extLst>
          </p:cNvPr>
          <p:cNvSpPr/>
          <p:nvPr/>
        </p:nvSpPr>
        <p:spPr>
          <a:xfrm>
            <a:off x="4209396" y="3426022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220459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172528" y="4826180"/>
            <a:ext cx="1168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Decorators are </a:t>
            </a:r>
            <a:r>
              <a:rPr lang="en-AU" sz="2800" dirty="0"/>
              <a:t>are functions which modify the functionality of other functions.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209921"/>
            <a:ext cx="11456276" cy="953312"/>
          </a:xfrm>
        </p:spPr>
        <p:txBody>
          <a:bodyPr/>
          <a:lstStyle/>
          <a:p>
            <a:r>
              <a:rPr lang="en-US" dirty="0" smtClean="0"/>
              <a:t>A simple example: when are generators cleaner?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377" y="6506261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BBC37D-58F9-B145-A538-F0DB46F7EFAC}"/>
              </a:ext>
            </a:extLst>
          </p:cNvPr>
          <p:cNvSpPr/>
          <p:nvPr/>
        </p:nvSpPr>
        <p:spPr>
          <a:xfrm>
            <a:off x="422595" y="1199171"/>
            <a:ext cx="10118884" cy="28094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Print square numbers up to 100,000 that are odd and do something with them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range(100000):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2: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</a:p>
          <a:p>
            <a:r>
              <a:rPr lang="en-AU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[:10]</a:t>
            </a:r>
          </a:p>
          <a:p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 9, 25, 49, 81, 121, 169, 225, 289, 361]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75587" y="3036504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18454" y="2851838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Memory!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75587" y="2224360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18454" y="2039694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Smelly!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459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209921"/>
            <a:ext cx="11456276" cy="953312"/>
          </a:xfrm>
        </p:spPr>
        <p:txBody>
          <a:bodyPr/>
          <a:lstStyle/>
          <a:p>
            <a:r>
              <a:rPr lang="en-US" dirty="0" smtClean="0"/>
              <a:t>A simple example: when are generators cleaner?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377" y="6506261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BBC37D-58F9-B145-A538-F0DB46F7EFAC}"/>
              </a:ext>
            </a:extLst>
          </p:cNvPr>
          <p:cNvSpPr/>
          <p:nvPr/>
        </p:nvSpPr>
        <p:spPr>
          <a:xfrm>
            <a:off x="422595" y="1199171"/>
            <a:ext cx="10118884" cy="28094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Print square numbers up to 100,000 that are odd and do something with them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range(100000):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2: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range(100000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</a:p>
          <a:p>
            <a:r>
              <a:rPr lang="en-AU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[:10]</a:t>
            </a:r>
          </a:p>
          <a:p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 9, 25, 49, 81, 121, 169, 225, 289, 361]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my_numbers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595" y="4230588"/>
            <a:ext cx="10041147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square_numbers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&lt;= n: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	if (i*i) % 2: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yield </a:t>
            </a: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i*i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    	i += 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squared in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square_numbers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(100000):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(squared)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75587" y="3036504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18454" y="2851838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Memory!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75587" y="2224360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18454" y="2039694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Smelly!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68794" y="5689297"/>
            <a:ext cx="224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1661" y="5504631"/>
            <a:ext cx="265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Yield instead of return!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6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04" y="2713809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Iterate</a:t>
            </a:r>
            <a:endParaRPr lang="en-AU" dirty="0"/>
          </a:p>
        </p:txBody>
      </p:sp>
      <p:sp>
        <p:nvSpPr>
          <p:cNvPr id="3" name="Left Brace 2"/>
          <p:cNvSpPr/>
          <p:nvPr/>
        </p:nvSpPr>
        <p:spPr>
          <a:xfrm>
            <a:off x="966158" y="2527540"/>
            <a:ext cx="258633" cy="10048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11218" y="3533853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Clean</a:t>
            </a:r>
            <a:endParaRPr lang="en-AU" dirty="0"/>
          </a:p>
        </p:txBody>
      </p:sp>
      <p:sp>
        <p:nvSpPr>
          <p:cNvPr id="9" name="Left Brace 8"/>
          <p:cNvSpPr/>
          <p:nvPr/>
        </p:nvSpPr>
        <p:spPr>
          <a:xfrm>
            <a:off x="966158" y="3613692"/>
            <a:ext cx="258633" cy="20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-17252" y="4697709"/>
            <a:ext cx="168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Aggregate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043796" y="4071668"/>
            <a:ext cx="180995" cy="16761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48661" y="5941485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Concat</a:t>
            </a:r>
            <a:endParaRPr lang="en-AU" dirty="0"/>
          </a:p>
        </p:txBody>
      </p:sp>
      <p:sp>
        <p:nvSpPr>
          <p:cNvPr id="13" name="Left Brace 12"/>
          <p:cNvSpPr/>
          <p:nvPr/>
        </p:nvSpPr>
        <p:spPr>
          <a:xfrm>
            <a:off x="1009288" y="5982510"/>
            <a:ext cx="159398" cy="2894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BBC37D-58F9-B145-A538-F0DB46F7EFAC}"/>
              </a:ext>
            </a:extLst>
          </p:cNvPr>
          <p:cNvSpPr/>
          <p:nvPr/>
        </p:nvSpPr>
        <p:spPr>
          <a:xfrm>
            <a:off x="1210623" y="2234584"/>
            <a:ext cx="8531624" cy="60384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pf.concat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(aggregate(clean(iterate(months, year, </a:t>
            </a:r>
            <a:r>
              <a:rPr lang="en-AU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chunksize</a:t>
            </a:r>
            <a:r>
              <a:rPr lang="en-AU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)))) 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xmlns="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52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example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396816" y="2458666"/>
            <a:ext cx="529661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open(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MyFile.txt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', 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w')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outfile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outfile.write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061421A-6BC1-7146-AD0B-6D78E022BE56}"/>
              </a:ext>
            </a:extLst>
          </p:cNvPr>
          <p:cNvSpPr txBox="1"/>
          <p:nvPr/>
        </p:nvSpPr>
        <p:spPr>
          <a:xfrm>
            <a:off x="1563537" y="4202909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4C1F19F-C795-7045-9B5E-2CA8E5579FE3}"/>
              </a:ext>
            </a:extLst>
          </p:cNvPr>
          <p:cNvSpPr/>
          <p:nvPr/>
        </p:nvSpPr>
        <p:spPr>
          <a:xfrm>
            <a:off x="1449238" y="4163000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6110745" y="3570382"/>
            <a:ext cx="3958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except: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# When things go wrong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CBBF259-6B7A-B04B-94BF-E64A678F17B6}"/>
              </a:ext>
            </a:extLst>
          </p:cNvPr>
          <p:cNvSpPr/>
          <p:nvPr/>
        </p:nvSpPr>
        <p:spPr>
          <a:xfrm>
            <a:off x="5996445" y="4123425"/>
            <a:ext cx="4141074" cy="291654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08D673F-81EE-244E-8172-CE172B61D93E}"/>
              </a:ext>
            </a:extLst>
          </p:cNvPr>
          <p:cNvSpPr/>
          <p:nvPr/>
        </p:nvSpPr>
        <p:spPr>
          <a:xfrm>
            <a:off x="5996445" y="4668541"/>
            <a:ext cx="4141074" cy="308900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08D673F-81EE-244E-8172-CE172B61D93E}"/>
              </a:ext>
            </a:extLst>
          </p:cNvPr>
          <p:cNvSpPr/>
          <p:nvPr/>
        </p:nvSpPr>
        <p:spPr>
          <a:xfrm>
            <a:off x="5996445" y="5178778"/>
            <a:ext cx="4141074" cy="308900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5996445" y="1789409"/>
            <a:ext cx="5125470" cy="172662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file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open('MyFile.txt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',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'w') 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try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file.write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'Writing this.'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finally: </a:t>
            </a:r>
            <a:endParaRPr lang="en-US" alt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file.close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80076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managers can be implemented as classes or using decorators/generators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82390" y="4999205"/>
            <a:ext cx="5125470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open_file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('MyFile.txt')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82389" y="1694518"/>
            <a:ext cx="5125470" cy="203132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from </a:t>
            </a:r>
            <a:r>
              <a:rPr lang="en-US" alt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contextlib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import </a:t>
            </a:r>
            <a:r>
              <a:rPr lang="en-US" altLang="en-US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contextmanager</a:t>
            </a:r>
            <a:endParaRPr lang="en-US" alt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contextmanager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open_file</a:t>
            </a:r>
            <a:r>
              <a:rPr lang="en-US" altLang="en-US" dirty="0">
                <a:latin typeface="Consolas" panose="020B0609020204030204" pitchFamily="49" charset="0"/>
              </a:rPr>
              <a:t>(name):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f </a:t>
            </a:r>
            <a:r>
              <a:rPr lang="en-US" altLang="en-US" dirty="0"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latin typeface="Consolas" panose="020B0609020204030204" pitchFamily="49" charset="0"/>
              </a:rPr>
              <a:t>(</a:t>
            </a:r>
            <a:r>
              <a:rPr lang="en-US" altLang="en-US" dirty="0">
                <a:latin typeface="Consolas" panose="020B0609020204030204" pitchFamily="49" charset="0"/>
              </a:rPr>
              <a:t>name, 'w')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yield </a:t>
            </a:r>
            <a:r>
              <a:rPr lang="en-US" altLang="en-US" dirty="0">
                <a:latin typeface="Consolas" panose="020B0609020204030204" pitchFamily="49" charset="0"/>
              </a:rPr>
              <a:t>f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f.close</a:t>
            </a:r>
            <a:r>
              <a:rPr lang="en-US" altLang="en-US" dirty="0"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5848709" y="1694517"/>
            <a:ext cx="6133382" cy="23637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class </a:t>
            </a:r>
            <a:r>
              <a:rPr lang="en-US" alt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  <a:r>
              <a:rPr lang="en-US" altLang="en-US" dirty="0" smtClean="0">
                <a:latin typeface="Consolas" panose="020B0609020204030204" pitchFamily="49" charset="0"/>
              </a:rPr>
              <a:t>(object):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</a:t>
            </a:r>
            <a:r>
              <a:rPr lang="en-US" altLang="en-US" dirty="0" err="1">
                <a:latin typeface="Consolas" panose="020B0609020204030204" pitchFamily="49" charset="0"/>
              </a:rPr>
              <a:t>init</a:t>
            </a:r>
            <a:r>
              <a:rPr lang="en-US" altLang="en-US" dirty="0">
                <a:latin typeface="Consolas" panose="020B0609020204030204" pitchFamily="49" charset="0"/>
              </a:rPr>
              <a:t>__(self, </a:t>
            </a:r>
            <a:r>
              <a:rPr lang="en-US" altLang="en-US" dirty="0" err="1">
                <a:latin typeface="Consolas" panose="020B0609020204030204" pitchFamily="49" charset="0"/>
              </a:rPr>
              <a:t>file_name</a:t>
            </a:r>
            <a:r>
              <a:rPr lang="en-US" altLang="en-US" dirty="0">
                <a:latin typeface="Consolas" panose="020B0609020204030204" pitchFamily="49" charset="0"/>
              </a:rPr>
              <a:t>, method): </a:t>
            </a:r>
            <a:r>
              <a:rPr lang="en-US" altLang="en-US" dirty="0" smtClean="0">
                <a:latin typeface="Consolas" panose="020B0609020204030204" pitchFamily="49" charset="0"/>
              </a:rPr>
              <a:t>	</a:t>
            </a:r>
            <a:r>
              <a:rPr lang="en-US" altLang="en-US" dirty="0" err="1" smtClean="0">
                <a:latin typeface="Consolas" panose="020B0609020204030204" pitchFamily="49" charset="0"/>
              </a:rPr>
              <a:t>self.file_obj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= </a:t>
            </a:r>
            <a:r>
              <a:rPr lang="en-US" altLang="en-US" dirty="0" smtClean="0">
                <a:latin typeface="Consolas" panose="020B0609020204030204" pitchFamily="49" charset="0"/>
              </a:rPr>
              <a:t>open(</a:t>
            </a:r>
            <a:r>
              <a:rPr lang="en-US" altLang="en-US" dirty="0" err="1" smtClean="0">
                <a:latin typeface="Consolas" panose="020B0609020204030204" pitchFamily="49" charset="0"/>
              </a:rPr>
              <a:t>file_name</a:t>
            </a:r>
            <a:r>
              <a:rPr lang="en-US" altLang="en-US" dirty="0" smtClean="0">
                <a:latin typeface="Consolas" panose="020B0609020204030204" pitchFamily="49" charset="0"/>
              </a:rPr>
              <a:t>, method)</a:t>
            </a:r>
            <a:endParaRPr lang="en-US" altLang="en-US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__enter__(self):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	</a:t>
            </a:r>
            <a:r>
              <a:rPr lang="en-US" altLang="en-US" dirty="0" smtClean="0">
                <a:latin typeface="Consolas" panose="020B0609020204030204" pitchFamily="49" charset="0"/>
              </a:rPr>
              <a:t>return </a:t>
            </a:r>
            <a:r>
              <a:rPr lang="en-US" altLang="en-US" dirty="0" err="1">
                <a:latin typeface="Consolas" panose="020B0609020204030204" pitchFamily="49" charset="0"/>
              </a:rPr>
              <a:t>self.file_obj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latin typeface="Consolas" panose="020B0609020204030204" pitchFamily="49" charset="0"/>
              </a:rPr>
              <a:t>def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</a:rPr>
              <a:t>__exit__(self</a:t>
            </a:r>
            <a:r>
              <a:rPr lang="en-US" altLang="en-US" dirty="0" smtClean="0">
                <a:latin typeface="Consolas" panose="020B0609020204030204" pitchFamily="49" charset="0"/>
              </a:rPr>
              <a:t>, type, </a:t>
            </a:r>
            <a:r>
              <a:rPr lang="en-US" altLang="en-US" dirty="0">
                <a:latin typeface="Consolas" panose="020B0609020204030204" pitchFamily="49" charset="0"/>
              </a:rPr>
              <a:t>value, </a:t>
            </a:r>
            <a:r>
              <a:rPr lang="en-US" altLang="en-US" dirty="0" err="1">
                <a:latin typeface="Consolas" panose="020B0609020204030204" pitchFamily="49" charset="0"/>
              </a:rPr>
              <a:t>traceback</a:t>
            </a:r>
            <a:r>
              <a:rPr lang="en-US" altLang="en-US" dirty="0">
                <a:latin typeface="Consolas" panose="020B0609020204030204" pitchFamily="49" charset="0"/>
              </a:rPr>
              <a:t>): </a:t>
            </a:r>
            <a:r>
              <a:rPr lang="en-US" altLang="en-US" dirty="0" smtClean="0">
                <a:latin typeface="Consolas" panose="020B0609020204030204" pitchFamily="49" charset="0"/>
              </a:rPr>
              <a:t>	</a:t>
            </a:r>
            <a:r>
              <a:rPr lang="en-US" altLang="en-US" dirty="0" err="1" smtClean="0">
                <a:latin typeface="Consolas" panose="020B0609020204030204" pitchFamily="49" charset="0"/>
              </a:rPr>
              <a:t>self.file_obj.close</a:t>
            </a:r>
            <a:r>
              <a:rPr lang="en-US" altLang="en-US" dirty="0"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5848709" y="4999205"/>
            <a:ext cx="6133382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File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('MyFile.txt', 'w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</a:rPr>
              <a:t>as 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f: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f.write</a:t>
            </a:r>
            <a:r>
              <a:rPr lang="en-US" alt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('Writing this.')</a:t>
            </a:r>
            <a:endParaRPr lang="en-US" alt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34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605516"/>
            <a:ext cx="11181272" cy="4571447"/>
          </a:xfrm>
        </p:spPr>
        <p:txBody>
          <a:bodyPr/>
          <a:lstStyle/>
          <a:p>
            <a:r>
              <a:rPr lang="en-US" dirty="0" smtClean="0"/>
              <a:t>Decorators are </a:t>
            </a:r>
            <a:r>
              <a:rPr lang="en-AU" dirty="0" smtClean="0"/>
              <a:t>functions </a:t>
            </a:r>
            <a:r>
              <a:rPr lang="en-AU" dirty="0"/>
              <a:t>which modify the functionality of other </a:t>
            </a:r>
            <a:r>
              <a:rPr lang="en-AU" dirty="0" smtClean="0"/>
              <a:t>functions</a:t>
            </a:r>
          </a:p>
          <a:p>
            <a:r>
              <a:rPr lang="en-AU" dirty="0" smtClean="0"/>
              <a:t>Everything in Python is an object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8603" y="6356350"/>
            <a:ext cx="5218981" cy="365125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taken from http://book.pythontips.com/en/latest/decorators.html</a:t>
            </a:r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1471114" y="2935704"/>
            <a:ext cx="8584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hi(name):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return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name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print(hi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Jana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  <a:sym typeface="Symbol" panose="05050102010706020507" pitchFamily="18" charset="2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 Jana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greet = hi 			#Assign a function to a variable!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print(greet(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Jana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hi Jana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54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80359"/>
            <a:ext cx="11487807" cy="953312"/>
          </a:xfrm>
        </p:spPr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8603" y="6491557"/>
            <a:ext cx="5218981" cy="365125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taken from http://book.pythontips.com/en/latest/decorators.html</a:t>
            </a:r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14067" y="1559804"/>
            <a:ext cx="4429354" cy="34163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hi():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AU" dirty="0" smtClean="0">
                <a:latin typeface="Consolas" panose="020B0609020204030204" pitchFamily="49" charset="0"/>
              </a:rPr>
              <a:t>"H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AU" dirty="0" smtClean="0">
                <a:latin typeface="Consolas" panose="020B0609020204030204" pitchFamily="49" charset="0"/>
              </a:rPr>
              <a:t>"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print(hi(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  <a:sym typeface="Symbol" panose="05050102010706020507" pitchFamily="18" charset="2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#Assign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to a variable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greet = hi 	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print(greet())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16834" y="44612"/>
            <a:ext cx="6430750" cy="662950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AU" dirty="0" err="1">
                <a:latin typeface="Consolas" panose="020B0609020204030204" pitchFamily="49" charset="0"/>
              </a:rPr>
              <a:t>def</a:t>
            </a:r>
            <a:r>
              <a:rPr lang="en-AU" dirty="0">
                <a:latin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</a:rPr>
              <a:t>wrapper_func</a:t>
            </a:r>
            <a:r>
              <a:rPr lang="en-AU" dirty="0">
                <a:latin typeface="Consolas" panose="020B0609020204030204" pitchFamily="49" charset="0"/>
              </a:rPr>
              <a:t>():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"Wrapper </a:t>
            </a:r>
            <a:r>
              <a:rPr lang="en-AU" dirty="0">
                <a:latin typeface="Consolas" panose="020B0609020204030204" pitchFamily="49" charset="0"/>
              </a:rPr>
              <a:t>function </a:t>
            </a:r>
            <a:r>
              <a:rPr lang="en-AU" dirty="0" smtClean="0">
                <a:latin typeface="Consolas" panose="020B0609020204030204" pitchFamily="49" charset="0"/>
              </a:rPr>
              <a:t>started")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latin typeface="Consolas" panose="020B0609020204030204" pitchFamily="49" charset="0"/>
              </a:rPr>
              <a:t>        </a:t>
            </a:r>
            <a:r>
              <a:rPr lang="en-US" altLang="en-US" dirty="0" err="1" smtClean="0">
                <a:latin typeface="Consolas" panose="020B0609020204030204" pitchFamily="49" charset="0"/>
              </a:rPr>
              <a:t>func</a:t>
            </a:r>
            <a:r>
              <a:rPr lang="en-US" altLang="en-US" dirty="0" smtClean="0">
                <a:latin typeface="Consolas" panose="020B060902020403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</a:rPr>
              <a:t>       </a:t>
            </a: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"Wrapper </a:t>
            </a:r>
            <a:r>
              <a:rPr lang="en-AU" dirty="0">
                <a:latin typeface="Consolas" panose="020B0609020204030204" pitchFamily="49" charset="0"/>
              </a:rPr>
              <a:t>function </a:t>
            </a:r>
            <a:r>
              <a:rPr lang="en-AU" dirty="0" smtClean="0">
                <a:latin typeface="Consolas" panose="020B0609020204030204" pitchFamily="49" charset="0"/>
              </a:rPr>
              <a:t>ended"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en-US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AU" dirty="0" err="1" smtClean="0">
                <a:latin typeface="Consolas" panose="020B0609020204030204" pitchFamily="49" charset="0"/>
              </a:rPr>
              <a:t>wrapper_func</a:t>
            </a:r>
            <a:endParaRPr lang="en-AU" dirty="0" smtClean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hi = 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r>
              <a:rPr lang="en-AU" dirty="0" smtClean="0">
                <a:latin typeface="Consolas" panose="020B0609020204030204" pitchFamily="49" charset="0"/>
              </a:rPr>
              <a:t>(hi)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&lt;function __main__.</a:t>
            </a:r>
            <a:r>
              <a:rPr lang="en-US" altLang="en-US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decorator_func</a:t>
            </a: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.&lt;locals&gt;.</a:t>
            </a:r>
            <a:r>
              <a:rPr lang="en-US" altLang="en-US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wrapper_func</a:t>
            </a:r>
            <a:r>
              <a: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()&gt;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#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</a:rPr>
              <a:t>Same as saying hi = </a:t>
            </a:r>
            <a:r>
              <a:rPr lang="en-AU" dirty="0" err="1">
                <a:solidFill>
                  <a:schemeClr val="accent6"/>
                </a:solidFill>
                <a:latin typeface="Consolas" panose="020B0609020204030204" pitchFamily="49" charset="0"/>
              </a:rPr>
              <a:t>decorator_func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</a:rPr>
              <a:t>(hi)</a:t>
            </a:r>
            <a:r>
              <a:rPr lang="en-US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@</a:t>
            </a:r>
            <a:r>
              <a:rPr lang="en-AU" dirty="0" err="1" smtClean="0">
                <a:latin typeface="Consolas" panose="020B0609020204030204" pitchFamily="49" charset="0"/>
              </a:rPr>
              <a:t>decorator_func</a:t>
            </a:r>
            <a:endParaRPr lang="en-AU" dirty="0" smtClean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hi():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AU" dirty="0" smtClean="0">
                <a:latin typeface="Consolas" panose="020B0609020204030204" pitchFamily="49" charset="0"/>
              </a:rPr>
              <a:t>"H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AU" dirty="0" smtClean="0">
                <a:latin typeface="Consolas" panose="020B0609020204030204" pitchFamily="49" charset="0"/>
              </a:rPr>
              <a:t>")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hi()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Wrapper </a:t>
            </a:r>
            <a:r>
              <a:rPr lang="en-AU" dirty="0">
                <a:latin typeface="Consolas" panose="020B0609020204030204" pitchFamily="49" charset="0"/>
              </a:rPr>
              <a:t>function started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AU" dirty="0" smtClean="0">
                <a:latin typeface="Consolas" panose="020B0609020204030204" pitchFamily="49" charset="0"/>
              </a:rPr>
              <a:t>Wrapper function ended</a:t>
            </a:r>
          </a:p>
        </p:txBody>
      </p:sp>
    </p:spTree>
    <p:extLst>
      <p:ext uri="{BB962C8B-B14F-4D97-AF65-F5344CB8AC3E}">
        <p14:creationId xmlns:p14="http://schemas.microsoft.com/office/powerpoint/2010/main" val="359244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80359"/>
            <a:ext cx="11487807" cy="953312"/>
          </a:xfrm>
        </p:spPr>
        <p:txBody>
          <a:bodyPr/>
          <a:lstStyle/>
          <a:p>
            <a:r>
              <a:rPr lang="en-US" dirty="0" smtClean="0"/>
              <a:t>Decorators are useful for logging, analytics…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4309" y="6491557"/>
            <a:ext cx="7013275" cy="365125"/>
          </a:xfrm>
        </p:spPr>
        <p:txBody>
          <a:bodyPr/>
          <a:lstStyle/>
          <a:p>
            <a:r>
              <a:rPr lang="en-US" dirty="0" smtClean="0"/>
              <a:t>Example taken from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www.oreilly.com/ideas/5-reasons-you-need-to-learn-to-write-python-decorators</a:t>
            </a:r>
            <a:endParaRPr lang="en-US" dirty="0" smtClean="0"/>
          </a:p>
          <a:p>
            <a:r>
              <a:rPr lang="en-US" dirty="0" smtClean="0"/>
              <a:t>August </a:t>
            </a:r>
            <a:r>
              <a:rPr lang="en-US" dirty="0"/>
              <a:t>2018, v. 1.0, CC BY-SA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0F4008-F65C-F444-9FE4-E93087664C23}"/>
              </a:ext>
            </a:extLst>
          </p:cNvPr>
          <p:cNvSpPr txBox="1"/>
          <p:nvPr/>
        </p:nvSpPr>
        <p:spPr>
          <a:xfrm>
            <a:off x="414066" y="1559803"/>
            <a:ext cx="8600537" cy="39703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from myapp.log import logger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 err="1">
                <a:latin typeface="Arial Unicode MS" panose="020B0604020202020204" pitchFamily="34" charset="-128"/>
              </a:rPr>
              <a:t>log_order_event</a:t>
            </a:r>
            <a:r>
              <a:rPr lang="en-US" altLang="en-US" dirty="0"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latin typeface="Arial Unicode MS" panose="020B0604020202020204" pitchFamily="34" charset="-128"/>
              </a:rPr>
              <a:t>wrapper(*</a:t>
            </a:r>
            <a:r>
              <a:rPr lang="en-US" altLang="en-US" dirty="0" err="1">
                <a:latin typeface="Arial Unicode MS" panose="020B0604020202020204" pitchFamily="34" charset="-128"/>
              </a:rPr>
              <a:t>args</a:t>
            </a:r>
            <a:r>
              <a:rPr lang="en-US" altLang="en-US" dirty="0">
                <a:latin typeface="Arial Unicode MS" panose="020B0604020202020204" pitchFamily="34" charset="-128"/>
              </a:rPr>
              <a:t>, **</a:t>
            </a:r>
            <a:r>
              <a:rPr lang="en-US" altLang="en-US" dirty="0" err="1">
                <a:latin typeface="Arial Unicode MS" panose="020B0604020202020204" pitchFamily="34" charset="-128"/>
              </a:rPr>
              <a:t>kwargs</a:t>
            </a:r>
            <a:r>
              <a:rPr lang="en-US" altLang="en-US" dirty="0">
                <a:latin typeface="Arial Unicode MS" panose="020B0604020202020204" pitchFamily="34" charset="-128"/>
              </a:rPr>
              <a:t>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logger.info</a:t>
            </a:r>
            <a:r>
              <a:rPr lang="en-US" altLang="en-US" dirty="0">
                <a:latin typeface="Arial Unicode MS" panose="020B0604020202020204" pitchFamily="34" charset="-128"/>
              </a:rPr>
              <a:t>("Ordering: %s", 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.__name__)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order </a:t>
            </a:r>
            <a:r>
              <a:rPr lang="en-US" altLang="en-US" dirty="0">
                <a:latin typeface="Arial Unicode MS" panose="020B0604020202020204" pitchFamily="34" charset="-128"/>
              </a:rPr>
              <a:t>= </a:t>
            </a:r>
            <a:r>
              <a:rPr lang="en-US" altLang="en-US" dirty="0" err="1">
                <a:latin typeface="Arial Unicode MS" panose="020B0604020202020204" pitchFamily="34" charset="-128"/>
              </a:rPr>
              <a:t>func</a:t>
            </a:r>
            <a:r>
              <a:rPr lang="en-US" altLang="en-US" dirty="0">
                <a:latin typeface="Arial Unicode MS" panose="020B0604020202020204" pitchFamily="34" charset="-128"/>
              </a:rPr>
              <a:t>(*</a:t>
            </a:r>
            <a:r>
              <a:rPr lang="en-US" altLang="en-US" dirty="0" err="1">
                <a:latin typeface="Arial Unicode MS" panose="020B0604020202020204" pitchFamily="34" charset="-128"/>
              </a:rPr>
              <a:t>args</a:t>
            </a:r>
            <a:r>
              <a:rPr lang="en-US" altLang="en-US" dirty="0">
                <a:latin typeface="Arial Unicode MS" panose="020B0604020202020204" pitchFamily="34" charset="-128"/>
              </a:rPr>
              <a:t>, **</a:t>
            </a:r>
            <a:r>
              <a:rPr lang="en-US" altLang="en-US" dirty="0" err="1">
                <a:latin typeface="Arial Unicode MS" panose="020B0604020202020204" pitchFamily="34" charset="-128"/>
              </a:rPr>
              <a:t>kwargs</a:t>
            </a:r>
            <a:r>
              <a:rPr lang="en-US" altLang="en-US" dirty="0">
                <a:latin typeface="Arial Unicode MS" panose="020B0604020202020204" pitchFamily="34" charset="-128"/>
              </a:rPr>
              <a:t>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   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logger.debug</a:t>
            </a:r>
            <a:r>
              <a:rPr lang="en-US" altLang="en-US" dirty="0">
                <a:latin typeface="Arial Unicode MS" panose="020B0604020202020204" pitchFamily="34" charset="-128"/>
              </a:rPr>
              <a:t>("Order result: %s", </a:t>
            </a:r>
            <a:r>
              <a:rPr lang="en-US" altLang="en-US" dirty="0" err="1">
                <a:latin typeface="Arial Unicode MS" panose="020B0604020202020204" pitchFamily="34" charset="-128"/>
              </a:rPr>
              <a:t>order.result</a:t>
            </a:r>
            <a:r>
              <a:rPr lang="en-US" altLang="en-US" dirty="0">
                <a:latin typeface="Arial Unicode MS" panose="020B0604020202020204" pitchFamily="34" charset="-128"/>
              </a:rPr>
              <a:t>)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return </a:t>
            </a:r>
            <a:r>
              <a:rPr lang="en-US" altLang="en-US" dirty="0">
                <a:latin typeface="Arial Unicode MS" panose="020B0604020202020204" pitchFamily="34" charset="-128"/>
              </a:rPr>
              <a:t>order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 Unicode MS" panose="020B0604020202020204" pitchFamily="34" charset="-128"/>
              </a:rPr>
              <a:t>return </a:t>
            </a:r>
            <a:r>
              <a:rPr lang="en-US" altLang="en-US" dirty="0">
                <a:latin typeface="Arial Unicode MS" panose="020B0604020202020204" pitchFamily="34" charset="-128"/>
              </a:rPr>
              <a:t>wrapper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accent6"/>
                </a:solidFill>
                <a:latin typeface="Arial Unicode MS" panose="020B0604020202020204" pitchFamily="34" charset="-128"/>
              </a:rPr>
              <a:t>@</a:t>
            </a:r>
            <a:r>
              <a:rPr lang="en-US" altLang="en-US" dirty="0" err="1">
                <a:solidFill>
                  <a:schemeClr val="accent6"/>
                </a:solidFill>
                <a:latin typeface="Arial Unicode MS" panose="020B0604020202020204" pitchFamily="34" charset="-128"/>
              </a:rPr>
              <a:t>log_order_event</a:t>
            </a:r>
            <a:r>
              <a:rPr lang="en-US" altLang="en-US" dirty="0">
                <a:solidFill>
                  <a:schemeClr val="accent6"/>
                </a:solidFill>
                <a:latin typeface="Arial Unicode MS" panose="020B0604020202020204" pitchFamily="34" charset="-128"/>
              </a:rPr>
              <a:t> </a:t>
            </a:r>
            <a:endParaRPr lang="en-US" altLang="en-US" dirty="0" smtClean="0">
              <a:solidFill>
                <a:schemeClr val="accent6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def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 err="1">
                <a:latin typeface="Arial Unicode MS" panose="020B0604020202020204" pitchFamily="34" charset="-128"/>
              </a:rPr>
              <a:t>order_pizza</a:t>
            </a:r>
            <a:r>
              <a:rPr lang="en-US" altLang="en-US" dirty="0">
                <a:latin typeface="Arial Unicode MS" panose="020B0604020202020204" pitchFamily="34" charset="-128"/>
              </a:rPr>
              <a:t>(*toppings): 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</a:t>
            </a:r>
            <a:r>
              <a:rPr lang="en-US" altLang="en-US" dirty="0" smtClean="0">
                <a:latin typeface="Arial Unicode MS" panose="020B0604020202020204" pitchFamily="34" charset="-128"/>
              </a:rPr>
              <a:t>   # </a:t>
            </a:r>
            <a:r>
              <a:rPr lang="en-US" altLang="en-US" dirty="0">
                <a:latin typeface="Arial Unicode MS" panose="020B0604020202020204" pitchFamily="34" charset="-128"/>
              </a:rPr>
              <a:t>let's get some pizza!</a:t>
            </a:r>
            <a:r>
              <a:rPr lang="en-US" altLang="en-US" sz="1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2D48F7-A0DB-9140-9786-BAF9061FF8D7}"/>
              </a:ext>
            </a:extLst>
          </p:cNvPr>
          <p:cNvSpPr txBox="1"/>
          <p:nvPr/>
        </p:nvSpPr>
        <p:spPr>
          <a:xfrm>
            <a:off x="412412" y="1196173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03764B-DB8D-1D49-A440-F40106CABF8F}"/>
              </a:ext>
            </a:extLst>
          </p:cNvPr>
          <p:cNvSpPr txBox="1"/>
          <p:nvPr/>
        </p:nvSpPr>
        <p:spPr>
          <a:xfrm>
            <a:off x="504497" y="1710166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F07D5AA-086E-C340-9424-EFC266E70534}"/>
              </a:ext>
            </a:extLst>
          </p:cNvPr>
          <p:cNvSpPr/>
          <p:nvPr/>
        </p:nvSpPr>
        <p:spPr>
          <a:xfrm>
            <a:off x="504497" y="1710166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CEE5A4B-0A5D-1A48-A896-21BA26C91273}"/>
              </a:ext>
            </a:extLst>
          </p:cNvPr>
          <p:cNvGrpSpPr/>
          <p:nvPr/>
        </p:nvGrpSpPr>
        <p:grpSpPr>
          <a:xfrm>
            <a:off x="6409615" y="3457268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122483-36AB-6F4D-B533-66791698DA79}"/>
              </a:ext>
            </a:extLst>
          </p:cNvPr>
          <p:cNvGrpSpPr/>
          <p:nvPr/>
        </p:nvGrpSpPr>
        <p:grpSpPr>
          <a:xfrm>
            <a:off x="6484589" y="1190337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6CAF132-E3B1-224D-8E2B-B93CD8650A8C}"/>
              </a:ext>
            </a:extLst>
          </p:cNvPr>
          <p:cNvGrpSpPr/>
          <p:nvPr/>
        </p:nvGrpSpPr>
        <p:grpSpPr>
          <a:xfrm>
            <a:off x="412412" y="3436392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88423"/>
            <a:ext cx="4114800" cy="365125"/>
          </a:xfrm>
        </p:spPr>
        <p:txBody>
          <a:bodyPr/>
          <a:lstStyle/>
          <a:p>
            <a:r>
              <a:rPr lang="en-US" dirty="0"/>
              <a:t>August 2018, v. 1.0, CC BY-SA 4.0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0740" y="5378184"/>
            <a:ext cx="6521867" cy="117724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/>
              <a:t>Of all of the most commonly used Python constructs,</a:t>
            </a:r>
            <a:r>
              <a:rPr lang="en-US" altLang="en-US" sz="2000" b="1" i="1" dirty="0"/>
              <a:t> context managers </a:t>
            </a:r>
            <a:r>
              <a:rPr lang="en-US" altLang="en-US" sz="2000" i="1" dirty="0"/>
              <a:t>are neck-and-neck with </a:t>
            </a:r>
            <a:r>
              <a:rPr lang="en-US" altLang="en-US" sz="2000" b="1" i="1" dirty="0"/>
              <a:t>decorators</a:t>
            </a:r>
            <a:r>
              <a:rPr lang="en-US" altLang="en-US" sz="2000" i="1" dirty="0"/>
              <a:t> in a "Things I use but don't really understand how they work" contest</a:t>
            </a:r>
            <a:r>
              <a:rPr lang="en-US" altLang="en-US" sz="2000" i="1" dirty="0" smtClean="0"/>
              <a:t>.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i="1" dirty="0"/>
              <a:t>https://jeffknupp.com/blog/2016/03/07/python-with-context-managers/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64469" y="1190337"/>
            <a:ext cx="5590016" cy="408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9" name="TextBox 28"/>
          <p:cNvSpPr txBox="1"/>
          <p:nvPr/>
        </p:nvSpPr>
        <p:spPr>
          <a:xfrm>
            <a:off x="6185140" y="1190337"/>
            <a:ext cx="5546785" cy="40890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41521</TotalTime>
  <Words>2700</Words>
  <Application>Microsoft Office PowerPoint</Application>
  <PresentationFormat>Widescreen</PresentationFormat>
  <Paragraphs>448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 Unicode MS</vt:lpstr>
      <vt:lpstr>Arial</vt:lpstr>
      <vt:lpstr>Calibri</vt:lpstr>
      <vt:lpstr>Calibri Light</vt:lpstr>
      <vt:lpstr>Consolas</vt:lpstr>
      <vt:lpstr>Courier</vt:lpstr>
      <vt:lpstr>Symbol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A simple example: when are generators cleaner?</vt:lpstr>
      <vt:lpstr>A simple example: when are generators cleaner?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One smell at the time: Context managers</vt:lpstr>
      <vt:lpstr>The smell of context managers</vt:lpstr>
      <vt:lpstr>The classic example</vt:lpstr>
      <vt:lpstr>Context managers can be implemented as classes or using decorators/generators</vt:lpstr>
      <vt:lpstr>Go to “context managers” notebooks</vt:lpstr>
      <vt:lpstr>Recap: Context managers</vt:lpstr>
      <vt:lpstr>FYI: most general way of defining context manger</vt:lpstr>
      <vt:lpstr>Keep your nose ready!</vt:lpstr>
      <vt:lpstr>Decorators</vt:lpstr>
      <vt:lpstr>Decorators</vt:lpstr>
      <vt:lpstr>Decorators are useful for logging, analytics… 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Sperschneider, Jana (A&amp;F, Black Mountain)</cp:lastModifiedBy>
  <cp:revision>187</cp:revision>
  <cp:lastPrinted>2019-01-10T22:59:04Z</cp:lastPrinted>
  <dcterms:created xsi:type="dcterms:W3CDTF">2018-07-24T12:49:38Z</dcterms:created>
  <dcterms:modified xsi:type="dcterms:W3CDTF">2019-01-17T23:53:28Z</dcterms:modified>
</cp:coreProperties>
</file>